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79" r:id="rId2"/>
    <p:sldId id="277" r:id="rId3"/>
    <p:sldId id="280" r:id="rId4"/>
    <p:sldId id="281" r:id="rId5"/>
    <p:sldId id="259" r:id="rId6"/>
    <p:sldId id="260" r:id="rId7"/>
    <p:sldId id="261" r:id="rId8"/>
    <p:sldId id="263" r:id="rId9"/>
    <p:sldId id="256" r:id="rId10"/>
    <p:sldId id="264" r:id="rId11"/>
    <p:sldId id="262" r:id="rId12"/>
    <p:sldId id="265" r:id="rId13"/>
    <p:sldId id="282" r:id="rId14"/>
    <p:sldId id="274" r:id="rId15"/>
    <p:sldId id="278" r:id="rId16"/>
    <p:sldId id="258" r:id="rId17"/>
    <p:sldId id="267" r:id="rId18"/>
    <p:sldId id="268" r:id="rId19"/>
    <p:sldId id="269" r:id="rId20"/>
    <p:sldId id="257" r:id="rId21"/>
    <p:sldId id="284" r:id="rId22"/>
    <p:sldId id="283" r:id="rId23"/>
    <p:sldId id="27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Early reading is the stage where children are learning to become fluent readers</a:t>
            </a:r>
            <a:r>
              <a:rPr lang="en-US" baseline="0" dirty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Phonemes taught in order         start to read words </a:t>
            </a:r>
            <a:r>
              <a:rPr lang="en-US" dirty="0" err="1"/>
              <a:t>asap</a:t>
            </a:r>
            <a:r>
              <a:rPr lang="en-US" dirty="0"/>
              <a:t>  </a:t>
            </a:r>
          </a:p>
          <a:p>
            <a:r>
              <a:rPr lang="en-US" dirty="0"/>
              <a:t>LW has a picture mnemonic to help children remember the phoneme/grapheme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1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Early digraphs  mostly consonant digraphs </a:t>
            </a:r>
            <a:r>
              <a:rPr lang="mr-IN" baseline="0" dirty="0"/>
              <a:t>–</a:t>
            </a:r>
            <a:r>
              <a:rPr lang="en-US" baseline="0" dirty="0"/>
              <a:t> 2 letters 1 sound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583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Vowel digraphs taught</a:t>
            </a:r>
            <a:r>
              <a:rPr lang="en-US" baseline="0" dirty="0"/>
              <a:t> with a short caption to help children remember</a:t>
            </a:r>
          </a:p>
          <a:p>
            <a:r>
              <a:rPr lang="en-US" baseline="0" dirty="0"/>
              <a:t>Also </a:t>
            </a:r>
            <a:r>
              <a:rPr lang="en-US" baseline="0" dirty="0" err="1"/>
              <a:t>trigraphs</a:t>
            </a:r>
            <a:r>
              <a:rPr lang="en-US" baseline="0" dirty="0"/>
              <a:t> </a:t>
            </a:r>
            <a:r>
              <a:rPr lang="en-US" baseline="0" dirty="0" err="1"/>
              <a:t>igh</a:t>
            </a:r>
            <a:r>
              <a:rPr lang="en-US" baseline="0" dirty="0"/>
              <a:t>, air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615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</a:t>
            </a:r>
            <a:r>
              <a:rPr lang="en-US" baseline="0" dirty="0"/>
              <a:t> that do not follow the rules and cannot be decoded </a:t>
            </a:r>
            <a:r>
              <a:rPr lang="mr-IN" baseline="0" dirty="0"/>
              <a:t>–</a:t>
            </a:r>
            <a:r>
              <a:rPr lang="en-US" baseline="0" dirty="0"/>
              <a:t> tricky words/  exception words </a:t>
            </a:r>
          </a:p>
          <a:p>
            <a:r>
              <a:rPr lang="en-US" baseline="0" dirty="0" err="1"/>
              <a:t>Chn</a:t>
            </a:r>
            <a:r>
              <a:rPr lang="en-US" baseline="0" dirty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all know how important learning to read is and the impact it has on a </a:t>
            </a:r>
            <a:r>
              <a:rPr lang="en-US" dirty="0" err="1"/>
              <a:t>childs</a:t>
            </a:r>
            <a:r>
              <a:rPr lang="en-US" dirty="0"/>
              <a:t> success  - it has to be a positive experience</a:t>
            </a:r>
          </a:p>
          <a:p>
            <a:r>
              <a:rPr lang="en-US" dirty="0" err="1"/>
              <a:t>Whats</a:t>
            </a:r>
            <a:r>
              <a:rPr lang="en-US" dirty="0"/>
              <a:t> the reality?  Reluctant to read because</a:t>
            </a:r>
            <a:r>
              <a:rPr lang="en-US" baseline="0" dirty="0"/>
              <a:t> they find it hard</a:t>
            </a:r>
            <a:endParaRPr lang="en-US" dirty="0"/>
          </a:p>
          <a:p>
            <a:r>
              <a:rPr lang="en-US" dirty="0"/>
              <a:t>Frustration  stress   tears </a:t>
            </a:r>
            <a:r>
              <a:rPr lang="mr-IN" dirty="0"/>
              <a:t>–</a:t>
            </a:r>
            <a:r>
              <a:rPr lang="en-US" dirty="0"/>
              <a:t> that</a:t>
            </a:r>
            <a:r>
              <a:rPr lang="mr-IN" dirty="0"/>
              <a:t>’</a:t>
            </a:r>
            <a:r>
              <a:rPr lang="en-US" dirty="0"/>
              <a:t>s just the parents</a:t>
            </a:r>
          </a:p>
          <a:p>
            <a:r>
              <a:rPr lang="en-US" dirty="0"/>
              <a:t>Important to look at the big long term 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Quite a big difference to how reading</a:t>
            </a:r>
            <a:r>
              <a:rPr lang="en-US" baseline="0" dirty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will</a:t>
            </a:r>
            <a:r>
              <a:rPr lang="en-US" baseline="0" dirty="0"/>
              <a:t> </a:t>
            </a:r>
            <a:r>
              <a:rPr lang="en-US" dirty="0"/>
              <a:t>not be changing book multiple times a week as previously</a:t>
            </a:r>
          </a:p>
          <a:p>
            <a:r>
              <a:rPr lang="en-US" dirty="0"/>
              <a:t>Reading groups will be set up so you will be notified</a:t>
            </a:r>
            <a:r>
              <a:rPr lang="en-US" baseline="0" dirty="0"/>
              <a:t> of when your book will be sent home/ need to be back in school</a:t>
            </a:r>
          </a:p>
          <a:p>
            <a:r>
              <a:rPr lang="en-US" baseline="0" dirty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08/11/2023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6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08/11/2023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08/11/2023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9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08/11/2023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54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08/11/2023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3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08/11/2023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1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08/11/2023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5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08/11/2023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0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08/11/2023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05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08/11/2023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08/11/2023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5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08/11/2023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3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reeimageslive.co.uk/free_stock_image/crayon-alphabet-jpg" TargetMode="Externa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ittlewandlelettersandsounds.org.uk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ittlewandlelettersandsounds.org.uk/resources/for-parents" TargetMode="Externa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bloom.com/" TargetMode="External"/><Relationship Id="rId2" Type="http://schemas.openxmlformats.org/officeDocument/2006/relationships/hyperlink" Target="https://www.phonicspla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opmarks.co.uk/english-games/5-7-years/letters-and-sounds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0CC1C-6AEC-435A-847A-F3A5CF094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17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Welcome to our phonics information sharing session</a:t>
            </a:r>
            <a:b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</a:br>
            <a:b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</a:br>
            <a: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08.11.23</a:t>
            </a:r>
          </a:p>
        </p:txBody>
      </p:sp>
    </p:spTree>
    <p:extLst>
      <p:ext uri="{BB962C8B-B14F-4D97-AF65-F5344CB8AC3E}">
        <p14:creationId xmlns:p14="http://schemas.microsoft.com/office/powerpoint/2010/main" val="2454649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3366FF"/>
                </a:solidFill>
              </a:rPr>
              <a:t> </a:t>
            </a:r>
            <a:r>
              <a:rPr lang="en-US" sz="5400" dirty="0">
                <a:solidFill>
                  <a:srgbClr val="0000FF"/>
                </a:solidFill>
                <a:latin typeface="Bradley Hand ITC" panose="03070402050302030203" pitchFamily="66" charset="0"/>
              </a:rPr>
              <a:t>Phonics and Early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Bradley Hand ITC" panose="03070402050302030203" pitchFamily="66" charset="0"/>
              </a:rPr>
              <a:t>Part 1 </a:t>
            </a:r>
            <a:r>
              <a:rPr lang="mr-IN" dirty="0">
                <a:solidFill>
                  <a:srgbClr val="0000FF"/>
                </a:solidFill>
                <a:latin typeface="Bradley Hand ITC" panose="03070402050302030203" pitchFamily="66" charset="0"/>
              </a:rPr>
              <a:t>–</a:t>
            </a:r>
            <a:r>
              <a:rPr lang="en-US" dirty="0">
                <a:solidFill>
                  <a:srgbClr val="0000FF"/>
                </a:solidFill>
                <a:latin typeface="Bradley Hand ITC" panose="03070402050302030203" pitchFamily="66" charset="0"/>
              </a:rPr>
              <a:t> information about how we teach phonics</a:t>
            </a:r>
          </a:p>
          <a:p>
            <a:pPr marL="0" indent="0">
              <a:buNone/>
            </a:pPr>
            <a:endParaRPr lang="en-US" dirty="0">
              <a:solidFill>
                <a:srgbClr val="0000FF"/>
              </a:solidFill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Bradley Hand ITC" panose="03070402050302030203" pitchFamily="66" charset="0"/>
              </a:rPr>
              <a:t>Part 2 </a:t>
            </a:r>
            <a:r>
              <a:rPr lang="mr-IN" dirty="0">
                <a:solidFill>
                  <a:srgbClr val="0000FF"/>
                </a:solidFill>
                <a:latin typeface="Bradley Hand ITC" panose="03070402050302030203" pitchFamily="66" charset="0"/>
              </a:rPr>
              <a:t>–</a:t>
            </a:r>
            <a:r>
              <a:rPr lang="en-US" dirty="0">
                <a:solidFill>
                  <a:srgbClr val="0000FF"/>
                </a:solidFill>
                <a:latin typeface="Bradley Hand ITC" panose="03070402050302030203" pitchFamily="66" charset="0"/>
              </a:rPr>
              <a:t> information about how we teach reading</a:t>
            </a:r>
          </a:p>
          <a:p>
            <a:pPr marL="0" indent="0">
              <a:buNone/>
            </a:pPr>
            <a:endParaRPr lang="en-US" dirty="0">
              <a:solidFill>
                <a:srgbClr val="0000FF"/>
              </a:solidFill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Bradley Hand ITC" panose="03070402050302030203" pitchFamily="66" charset="0"/>
              </a:rPr>
              <a:t>Part 3 – supporting at home</a:t>
            </a:r>
          </a:p>
        </p:txBody>
      </p:sp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0ECB9-2358-4019-AEB6-0225A5490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E8A82-21ED-4BFE-9F9C-0160DF11A7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latin typeface="Bradley Hand ITC" panose="03070402050302030203" pitchFamily="66" charset="0"/>
              </a:rPr>
              <a:t>What is Phonics?</a:t>
            </a:r>
          </a:p>
          <a:p>
            <a:r>
              <a:rPr lang="en-GB" dirty="0">
                <a:latin typeface="Bradley Hand ITC" panose="03070402050302030203" pitchFamily="66" charset="0"/>
              </a:rPr>
              <a:t>Phonics is a way of teaching children how to read and write.</a:t>
            </a:r>
          </a:p>
          <a:p>
            <a:r>
              <a:rPr lang="en-GB" dirty="0">
                <a:latin typeface="Bradley Hand ITC" panose="03070402050302030203" pitchFamily="66" charset="0"/>
              </a:rPr>
              <a:t>It helps children hear, identify and use different sounds that distinguish one word from another in the English language</a:t>
            </a:r>
          </a:p>
        </p:txBody>
      </p:sp>
      <p:pic>
        <p:nvPicPr>
          <p:cNvPr id="4" name="Picture 4" descr="Great Bentley Primary School - Phonics">
            <a:extLst>
              <a:ext uri="{FF2B5EF4-FFF2-40B4-BE49-F238E27FC236}">
                <a16:creationId xmlns:a16="http://schemas.microsoft.com/office/drawing/2014/main" id="{C341C007-8A92-44F1-B3FA-0B151ADA2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505" y="274638"/>
            <a:ext cx="3829616" cy="178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830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F7AA2-090B-4178-B703-3E964E6D6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radley Hand ITC" panose="03070402050302030203" pitchFamily="66" charset="0"/>
              </a:rPr>
              <a:t>Did you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08E57-03E5-4E82-855D-7E89409D70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latin typeface="Bradley Hand ITC" panose="03070402050302030203" pitchFamily="66" charset="0"/>
              </a:rPr>
              <a:t>The English language has:-</a:t>
            </a:r>
          </a:p>
          <a:p>
            <a:endParaRPr lang="en-GB" dirty="0">
              <a:latin typeface="Bradley Hand ITC" panose="03070402050302030203" pitchFamily="66" charset="0"/>
            </a:endParaRPr>
          </a:p>
          <a:p>
            <a:r>
              <a:rPr lang="en-GB" dirty="0">
                <a:latin typeface="Bradley Hand ITC" panose="03070402050302030203" pitchFamily="66" charset="0"/>
              </a:rPr>
              <a:t>26 letters</a:t>
            </a:r>
          </a:p>
          <a:p>
            <a:endParaRPr lang="en-GB" dirty="0">
              <a:latin typeface="Bradley Hand ITC" panose="03070402050302030203" pitchFamily="66" charset="0"/>
            </a:endParaRPr>
          </a:p>
          <a:p>
            <a:r>
              <a:rPr lang="en-GB" dirty="0">
                <a:latin typeface="Bradley Hand ITC" panose="03070402050302030203" pitchFamily="66" charset="0"/>
              </a:rPr>
              <a:t>44 sounds</a:t>
            </a:r>
          </a:p>
          <a:p>
            <a:pPr marL="0" indent="0">
              <a:buNone/>
            </a:pPr>
            <a:endParaRPr lang="en-GB" dirty="0">
              <a:latin typeface="Bradley Hand ITC" panose="03070402050302030203" pitchFamily="66" charset="0"/>
            </a:endParaRPr>
          </a:p>
          <a:p>
            <a:r>
              <a:rPr lang="en-GB" dirty="0">
                <a:latin typeface="Bradley Hand ITC" panose="03070402050302030203" pitchFamily="66" charset="0"/>
              </a:rPr>
              <a:t>Over 100 different ways to spell</a:t>
            </a:r>
          </a:p>
          <a:p>
            <a:pPr marL="0" indent="0">
              <a:buNone/>
            </a:pPr>
            <a:r>
              <a:rPr lang="en-GB" dirty="0">
                <a:latin typeface="Bradley Hand ITC" panose="03070402050302030203" pitchFamily="66" charset="0"/>
              </a:rPr>
              <a:t> those sounds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DD9C4-A5D2-44C0-9984-376329EDC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283" y="3531345"/>
            <a:ext cx="1800225" cy="1400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2F0606-200B-4B0D-AC1E-016863B38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4228" y="4805573"/>
            <a:ext cx="2182572" cy="16512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46197D-EA9A-4B14-A507-FF31CB61B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489814" y="1866552"/>
            <a:ext cx="2964680" cy="192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25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9828" y="933606"/>
            <a:ext cx="7389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  <a:latin typeface="Bradley Hand ITC" panose="03070402050302030203" pitchFamily="66" charset="0"/>
              </a:rPr>
              <a:t>The journey to independent reading and writing begins with Phonics</a:t>
            </a: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235" y="1648680"/>
            <a:ext cx="2188325" cy="234789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40240" y="3919365"/>
            <a:ext cx="42082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00FF"/>
                </a:solidFill>
                <a:latin typeface="Bradley Hand ITC" panose="03070402050302030203" pitchFamily="66" charset="0"/>
                <a:hlinkClick r:id="rId4"/>
              </a:rPr>
              <a:t>www.littlewandlelettersandsounds.org.uk</a:t>
            </a:r>
            <a:endParaRPr lang="en-US" dirty="0">
              <a:solidFill>
                <a:srgbClr val="0000FF"/>
              </a:solidFill>
              <a:latin typeface="Bradley Hand ITC" panose="03070402050302030203" pitchFamily="66" charset="0"/>
            </a:endParaRPr>
          </a:p>
          <a:p>
            <a:endParaRPr lang="en-US" dirty="0">
              <a:solidFill>
                <a:srgbClr val="0000FF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50530" y="349579"/>
            <a:ext cx="680346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rgbClr val="0000FF"/>
                </a:solidFill>
                <a:latin typeface="Bradley Hand ITC" panose="03070402050302030203" pitchFamily="66" charset="0"/>
                <a:cs typeface="Comic Sans MS"/>
              </a:rPr>
              <a:t>New DFE Guidance for Early Reading and Phonics</a:t>
            </a:r>
          </a:p>
          <a:p>
            <a:pPr algn="ctr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2499" y="4279259"/>
            <a:ext cx="8678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Bradley Hand ITC" panose="03070402050302030203" pitchFamily="66" charset="0"/>
              </a:rPr>
              <a:t>Why Little </a:t>
            </a:r>
            <a:r>
              <a:rPr lang="en-US" b="1" dirty="0" err="1">
                <a:latin typeface="Bradley Hand ITC" panose="03070402050302030203" pitchFamily="66" charset="0"/>
              </a:rPr>
              <a:t>Wandle</a:t>
            </a:r>
            <a:r>
              <a:rPr lang="en-US" b="1" dirty="0">
                <a:latin typeface="Bradley Hand ITC" panose="03070402050302030203" pitchFamily="66" charset="0"/>
              </a:rPr>
              <a:t>?  </a:t>
            </a:r>
          </a:p>
          <a:p>
            <a:r>
              <a:rPr lang="en-US" dirty="0">
                <a:latin typeface="Bradley Hand ITC" panose="03070402050302030203" pitchFamily="66" charset="0"/>
              </a:rPr>
              <a:t>Excellent training for all staff to ensure consistency.</a:t>
            </a:r>
          </a:p>
          <a:p>
            <a:r>
              <a:rPr lang="en-US" dirty="0">
                <a:latin typeface="Bradley Hand ITC" panose="03070402050302030203" pitchFamily="66" charset="0"/>
              </a:rPr>
              <a:t>Every aspect of phonics and reading included in a detailed, thorough and systematic approach.</a:t>
            </a:r>
          </a:p>
          <a:p>
            <a:r>
              <a:rPr lang="en-US" dirty="0">
                <a:latin typeface="Bradley Hand ITC" panose="03070402050302030203" pitchFamily="66" charset="0"/>
              </a:rPr>
              <a:t>Engaging resources without distracting from the learning.</a:t>
            </a:r>
          </a:p>
          <a:p>
            <a:r>
              <a:rPr lang="en-US" dirty="0">
                <a:latin typeface="Bradley Hand ITC" panose="03070402050302030203" pitchFamily="66" charset="0"/>
              </a:rPr>
              <a:t>Comprehensive system for identifying and supporting children requiring extra help </a:t>
            </a:r>
          </a:p>
          <a:p>
            <a:r>
              <a:rPr lang="en-US" dirty="0">
                <a:latin typeface="Bradley Hand ITC" panose="03070402050302030203" pitchFamily="66" charset="0"/>
              </a:rPr>
              <a:t>Useful support for parents.  </a:t>
            </a:r>
          </a:p>
        </p:txBody>
      </p:sp>
    </p:spTree>
    <p:extLst>
      <p:ext uri="{BB962C8B-B14F-4D97-AF65-F5344CB8AC3E}">
        <p14:creationId xmlns:p14="http://schemas.microsoft.com/office/powerpoint/2010/main" val="3536684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439" y="684910"/>
            <a:ext cx="2486333" cy="18315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56331" y="22376"/>
            <a:ext cx="48847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Bradley Hand ITC" panose="03070402050302030203" pitchFamily="66" charset="0"/>
              </a:rPr>
              <a:t>How we teach phonics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261" y="783513"/>
            <a:ext cx="23407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Bradley Hand ITC" panose="03070402050302030203" pitchFamily="66" charset="0"/>
              </a:rPr>
              <a:t>Daily short sessions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9754" y="3377966"/>
            <a:ext cx="21531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Bradley Hand ITC" panose="03070402050302030203" pitchFamily="66" charset="0"/>
              </a:rPr>
              <a:t>Synthetic phonics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7261" y="2109977"/>
            <a:ext cx="28826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Bradley Hand ITC" panose="03070402050302030203" pitchFamily="66" charset="0"/>
              </a:rPr>
              <a:t>Specific order of teaching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1806" y="5557901"/>
            <a:ext cx="1996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Bradley Hand ITC" panose="03070402050302030203" pitchFamily="66" charset="0"/>
              </a:rPr>
              <a:t>Repeated practice</a:t>
            </a: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020" y="5340115"/>
            <a:ext cx="1176817" cy="1176817"/>
          </a:xfrm>
          <a:prstGeom prst="rect">
            <a:avLst/>
          </a:prstGeom>
        </p:spPr>
      </p:pic>
      <p:pic>
        <p:nvPicPr>
          <p:cNvPr id="17" name="Picture 1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39" y="5340115"/>
            <a:ext cx="1109978" cy="1109978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3971378" y="3085473"/>
            <a:ext cx="26132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>
                <a:solidFill>
                  <a:prstClr val="black"/>
                </a:solidFill>
                <a:latin typeface="Comic Sans MS" panose="030F0702030302020204" pitchFamily="66" charset="0"/>
              </a:rPr>
              <a:t>m-u-s-t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35142" y="5492353"/>
            <a:ext cx="1630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Bradley Hand ITC" panose="03070402050302030203" pitchFamily="66" charset="0"/>
              </a:rPr>
              <a:t>Practice makes</a:t>
            </a:r>
          </a:p>
          <a:p>
            <a:r>
              <a:rPr lang="en-US" dirty="0">
                <a:latin typeface="Bradley Hand ITC" panose="03070402050302030203" pitchFamily="66" charset="0"/>
              </a:rPr>
              <a:t> permanent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0138" y="3831327"/>
            <a:ext cx="76353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                                                                                     </a:t>
            </a:r>
            <a:r>
              <a:rPr lang="en-US" dirty="0">
                <a:latin typeface="Bradley Hand ITC" panose="03070402050302030203" pitchFamily="66" charset="0"/>
              </a:rPr>
              <a:t>Correct pronunciation</a:t>
            </a:r>
          </a:p>
          <a:p>
            <a:r>
              <a:rPr lang="en-US" dirty="0">
                <a:latin typeface="Bradley Hand ITC" panose="03070402050302030203" pitchFamily="66" charset="0"/>
              </a:rPr>
              <a:t>                                                         -                            is vital  - Videos on LW</a:t>
            </a:r>
          </a:p>
          <a:p>
            <a:endParaRPr lang="en-US" dirty="0"/>
          </a:p>
          <a:p>
            <a:r>
              <a:rPr lang="en-US" dirty="0">
                <a:latin typeface="Bradley Hand ITC" panose="03070402050302030203" pitchFamily="66" charset="0"/>
                <a:hlinkClick r:id="rId5"/>
              </a:rPr>
              <a:t>https://www.littlewandlelettersandsounds.org.uk/resources/for-parents</a:t>
            </a:r>
            <a:r>
              <a:rPr lang="en-US" dirty="0">
                <a:latin typeface="Bradley Hand ITC" panose="03070402050302030203" pitchFamily="66" charset="0"/>
              </a:rPr>
              <a:t>/</a:t>
            </a:r>
          </a:p>
          <a:p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947649" y="5492353"/>
            <a:ext cx="16411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Bradley Hand ITC" panose="03070402050302030203" pitchFamily="66" charset="0"/>
              </a:rPr>
              <a:t>Revisit previously </a:t>
            </a:r>
          </a:p>
          <a:p>
            <a:r>
              <a:rPr lang="en-US" sz="1400" dirty="0">
                <a:latin typeface="Bradley Hand ITC" panose="03070402050302030203" pitchFamily="66" charset="0"/>
              </a:rPr>
              <a:t>taught sounds at</a:t>
            </a:r>
          </a:p>
          <a:p>
            <a:r>
              <a:rPr lang="en-US" sz="1400" dirty="0">
                <a:latin typeface="Bradley Hand ITC" panose="03070402050302030203" pitchFamily="66" charset="0"/>
              </a:rPr>
              <a:t>start of each lesson</a:t>
            </a: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55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56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905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F474A-4DBB-4CF2-804B-089812A49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Bradley Hand ITC" panose="03070402050302030203" pitchFamily="66" charset="0"/>
              </a:rPr>
              <a:t>Jargon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E3DAA-B215-41FF-AA79-A5CE92387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2959"/>
            <a:ext cx="8229600" cy="55750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Bradley Hand ITC" panose="03070402050302030203" pitchFamily="66" charset="0"/>
              </a:rPr>
              <a:t>You may hear your children say….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sz="2000" b="1" dirty="0">
                <a:latin typeface="Bradley Hand ITC" panose="03070402050302030203" pitchFamily="66" charset="0"/>
              </a:rPr>
              <a:t>-phonics </a:t>
            </a:r>
            <a:r>
              <a:rPr lang="en-US" sz="2000" dirty="0">
                <a:latin typeface="Bradley Hand ITC" panose="03070402050302030203" pitchFamily="66" charset="0"/>
              </a:rPr>
              <a:t>(also known as ‘synthetic phonics’) – The teaching of reading by developing awareness of the sounds in words and the corresponding letters used to represent those sounds.</a:t>
            </a:r>
          </a:p>
          <a:p>
            <a:pPr marL="0" indent="0">
              <a:buNone/>
            </a:pPr>
            <a:r>
              <a:rPr lang="en-US" sz="2000" b="1" dirty="0">
                <a:latin typeface="Bradley Hand ITC" panose="03070402050302030203" pitchFamily="66" charset="0"/>
              </a:rPr>
              <a:t>phoneme</a:t>
            </a:r>
            <a:r>
              <a:rPr lang="en-US" sz="2000" dirty="0">
                <a:latin typeface="Bradley Hand ITC" panose="03070402050302030203" pitchFamily="66" charset="0"/>
              </a:rPr>
              <a:t> - Any one of the 44 sounds which make up words in the English language. </a:t>
            </a:r>
          </a:p>
          <a:p>
            <a:pPr marL="0" indent="0">
              <a:buNone/>
            </a:pPr>
            <a:r>
              <a:rPr lang="en-US" sz="2000" b="1" dirty="0">
                <a:latin typeface="Bradley Hand ITC" panose="03070402050302030203" pitchFamily="66" charset="0"/>
              </a:rPr>
              <a:t>-grapheme </a:t>
            </a:r>
            <a:r>
              <a:rPr lang="en-US" sz="2000" dirty="0">
                <a:latin typeface="Bradley Hand ITC" panose="03070402050302030203" pitchFamily="66" charset="0"/>
              </a:rPr>
              <a:t>– How a phoneme is written down. There can be more than one way to spell a phoneme. </a:t>
            </a:r>
            <a:r>
              <a:rPr lang="en-US" sz="2000" dirty="0" err="1">
                <a:latin typeface="Bradley Hand ITC" panose="03070402050302030203" pitchFamily="66" charset="0"/>
              </a:rPr>
              <a:t>E.g</a:t>
            </a:r>
            <a:r>
              <a:rPr lang="en-US" sz="2000" dirty="0">
                <a:latin typeface="Bradley Hand ITC" panose="03070402050302030203" pitchFamily="66" charset="0"/>
              </a:rPr>
              <a:t>-the phoneme ‘ay’ is spelt differently in each of the words ‘w</a:t>
            </a:r>
            <a:r>
              <a:rPr lang="en-US" sz="2000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ay</a:t>
            </a:r>
            <a:r>
              <a:rPr lang="en-US" sz="2000" dirty="0">
                <a:latin typeface="Bradley Hand ITC" panose="03070402050302030203" pitchFamily="66" charset="0"/>
              </a:rPr>
              <a:t>’, ‘m</a:t>
            </a:r>
            <a:r>
              <a:rPr lang="en-US" sz="2000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a</a:t>
            </a:r>
            <a:r>
              <a:rPr lang="en-US" sz="2000" dirty="0">
                <a:latin typeface="Bradley Hand ITC" panose="03070402050302030203" pitchFamily="66" charset="0"/>
              </a:rPr>
              <a:t>k</a:t>
            </a:r>
            <a:r>
              <a:rPr lang="en-US" sz="2000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e</a:t>
            </a:r>
            <a:r>
              <a:rPr lang="en-US" sz="2000" dirty="0">
                <a:latin typeface="Bradley Hand ITC" panose="03070402050302030203" pitchFamily="66" charset="0"/>
              </a:rPr>
              <a:t>’, ‘f</a:t>
            </a:r>
            <a:r>
              <a:rPr lang="en-US" sz="2000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ai</a:t>
            </a:r>
            <a:r>
              <a:rPr lang="en-US" sz="2000" dirty="0">
                <a:latin typeface="Bradley Hand ITC" panose="03070402050302030203" pitchFamily="66" charset="0"/>
              </a:rPr>
              <a:t>l’, ‘gr</a:t>
            </a:r>
            <a:r>
              <a:rPr lang="en-US" sz="2000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ea</a:t>
            </a:r>
            <a:r>
              <a:rPr lang="en-US" sz="2000" dirty="0">
                <a:latin typeface="Bradley Hand ITC" panose="03070402050302030203" pitchFamily="66" charset="0"/>
              </a:rPr>
              <a:t>t’, ‘sl</a:t>
            </a:r>
            <a:r>
              <a:rPr lang="en-US" sz="2000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eigh</a:t>
            </a:r>
            <a:r>
              <a:rPr lang="en-US" sz="2000" dirty="0">
                <a:latin typeface="Bradley Hand ITC" panose="03070402050302030203" pitchFamily="66" charset="0"/>
              </a:rPr>
              <a:t>’ and ‘l</a:t>
            </a:r>
            <a:r>
              <a:rPr lang="en-US" sz="2000" b="1" dirty="0">
                <a:solidFill>
                  <a:srgbClr val="0070C0"/>
                </a:solidFill>
                <a:latin typeface="Bradley Hand ITC" panose="03070402050302030203" pitchFamily="66" charset="0"/>
              </a:rPr>
              <a:t>a</a:t>
            </a:r>
            <a:r>
              <a:rPr lang="en-US" sz="2000" dirty="0">
                <a:latin typeface="Bradley Hand ITC" panose="03070402050302030203" pitchFamily="66" charset="0"/>
              </a:rPr>
              <a:t>dy’. </a:t>
            </a:r>
          </a:p>
          <a:p>
            <a:pPr marL="0" indent="0">
              <a:buNone/>
            </a:pPr>
            <a:r>
              <a:rPr lang="en-US" sz="2000" b="1" dirty="0">
                <a:latin typeface="Bradley Hand ITC" panose="03070402050302030203" pitchFamily="66" charset="0"/>
              </a:rPr>
              <a:t>-blending</a:t>
            </a:r>
            <a:r>
              <a:rPr lang="en-US" sz="2000" dirty="0">
                <a:latin typeface="Bradley Hand ITC" panose="03070402050302030203" pitchFamily="66" charset="0"/>
              </a:rPr>
              <a:t> – Putting together the sounds in a word in order to read it, e.g. </a:t>
            </a:r>
          </a:p>
          <a:p>
            <a:pPr marL="0" indent="0">
              <a:buNone/>
            </a:pPr>
            <a:r>
              <a:rPr lang="en-US" sz="2000" dirty="0">
                <a:latin typeface="Bradley Hand ITC" panose="03070402050302030203" pitchFamily="66" charset="0"/>
              </a:rPr>
              <a:t>‘f – r – o – g, frog’ </a:t>
            </a:r>
          </a:p>
          <a:p>
            <a:pPr marL="0" indent="0">
              <a:buNone/>
            </a:pPr>
            <a:r>
              <a:rPr lang="en-US" sz="2000" b="1" dirty="0">
                <a:latin typeface="Bradley Hand ITC" panose="03070402050302030203" pitchFamily="66" charset="0"/>
              </a:rPr>
              <a:t>-segmenting</a:t>
            </a:r>
            <a:r>
              <a:rPr lang="en-US" sz="2000" dirty="0">
                <a:latin typeface="Bradley Hand ITC" panose="03070402050302030203" pitchFamily="66" charset="0"/>
              </a:rPr>
              <a:t> – Breaking a word into sounds in order to spell </a:t>
            </a:r>
          </a:p>
          <a:p>
            <a:pPr marL="0" indent="0">
              <a:buNone/>
            </a:pPr>
            <a:r>
              <a:rPr lang="en-US" sz="2000" dirty="0">
                <a:latin typeface="Bradley Hand ITC" panose="03070402050302030203" pitchFamily="66" charset="0"/>
              </a:rPr>
              <a:t>them, e.g. ‘frog, f – r – o – g’’</a:t>
            </a:r>
          </a:p>
          <a:p>
            <a:pPr marL="0" indent="0">
              <a:buNone/>
            </a:pPr>
            <a:r>
              <a:rPr lang="en-US" sz="2000" b="1" dirty="0">
                <a:latin typeface="Bradley Hand ITC" panose="03070402050302030203" pitchFamily="66" charset="0"/>
              </a:rPr>
              <a:t>-Digraph</a:t>
            </a:r>
            <a:r>
              <a:rPr lang="en-US" sz="2000" dirty="0">
                <a:latin typeface="Bradley Hand ITC" panose="03070402050302030203" pitchFamily="66" charset="0"/>
              </a:rPr>
              <a:t>- 2 letters making one sound </a:t>
            </a:r>
          </a:p>
          <a:p>
            <a:pPr marL="0" indent="0">
              <a:buNone/>
            </a:pPr>
            <a:r>
              <a:rPr lang="en-US" sz="2000" b="1" dirty="0">
                <a:latin typeface="Bradley Hand ITC" panose="03070402050302030203" pitchFamily="66" charset="0"/>
              </a:rPr>
              <a:t>-Trigraph</a:t>
            </a:r>
            <a:r>
              <a:rPr lang="en-US" sz="2000" dirty="0">
                <a:latin typeface="Bradley Hand ITC" panose="03070402050302030203" pitchFamily="66" charset="0"/>
              </a:rPr>
              <a:t>- 3 letters making one sound</a:t>
            </a:r>
            <a:endParaRPr lang="en-GB" sz="2000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endParaRPr lang="en-GB" dirty="0">
              <a:latin typeface="Bradley Hand ITC" panose="03070402050302030203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DB1225-27B9-42F5-8251-E21C2F835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572" y="4957501"/>
            <a:ext cx="1723927" cy="6175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FF0EF-D3F8-4163-9EBC-FE7DED10F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5974" y="5575041"/>
            <a:ext cx="816899" cy="1143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583E46-DD7F-4177-9901-BBBAB2F765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3878" y="5575041"/>
            <a:ext cx="823094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82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97315" y="456987"/>
            <a:ext cx="35493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solidFill>
                  <a:srgbClr val="0000FF"/>
                </a:solidFill>
                <a:latin typeface="Bradley Hand ITC" panose="03070402050302030203" pitchFamily="66" charset="0"/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973" y="1745100"/>
            <a:ext cx="21259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We want children to</a:t>
            </a:r>
          </a:p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 love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543" y="3284761"/>
            <a:ext cx="2037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Reading should be </a:t>
            </a:r>
          </a:p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enjoyable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99034" y="3284761"/>
            <a:ext cx="26548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We want children to read </a:t>
            </a:r>
          </a:p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for pleasure and be life </a:t>
            </a:r>
          </a:p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long readers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24619" y="1715714"/>
            <a:ext cx="27574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Learning to read should be</a:t>
            </a:r>
          </a:p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 a positive experience</a:t>
            </a: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060" y="206826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269857" y="5616935"/>
            <a:ext cx="55226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Reading underpins children’s access to the curriculum </a:t>
            </a:r>
          </a:p>
          <a:p>
            <a:r>
              <a:rPr lang="en-US" dirty="0">
                <a:solidFill>
                  <a:srgbClr val="3366FF"/>
                </a:solidFill>
                <a:latin typeface="Bradley Hand ITC" panose="03070402050302030203" pitchFamily="66" charset="0"/>
              </a:rPr>
              <a:t>and clearly impacts on their achievement</a:t>
            </a:r>
          </a:p>
        </p:txBody>
      </p:sp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9168" y="630838"/>
            <a:ext cx="82450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Once children have a secure knowledge of a number of</a:t>
            </a:r>
          </a:p>
          <a:p>
            <a:r>
              <a:rPr lang="en-US" sz="24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GPC’s (Grapheme Phoneme Correspondences)</a:t>
            </a:r>
          </a:p>
          <a:p>
            <a:r>
              <a:rPr lang="en-US" sz="24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and are confidently blending, they will be ready for </a:t>
            </a:r>
          </a:p>
          <a:p>
            <a:r>
              <a:rPr lang="en-US" sz="24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reading books.</a:t>
            </a:r>
            <a:endParaRPr lang="en-US" sz="2400" dirty="0">
              <a:solidFill>
                <a:srgbClr val="0000FF"/>
              </a:solidFill>
            </a:endParaRPr>
          </a:p>
          <a:p>
            <a:endParaRPr lang="en-US" sz="2400" dirty="0">
              <a:solidFill>
                <a:srgbClr val="0000FF"/>
              </a:solidFill>
            </a:endParaRPr>
          </a:p>
          <a:p>
            <a:r>
              <a:rPr lang="en-US" sz="24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Prior to this they may have wordless books which develop</a:t>
            </a:r>
          </a:p>
          <a:p>
            <a:r>
              <a:rPr lang="en-US" sz="24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great language skills and teach children the layout of books</a:t>
            </a:r>
          </a:p>
          <a:p>
            <a:r>
              <a:rPr lang="en-US" sz="24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and how to handle books</a:t>
            </a:r>
          </a:p>
        </p:txBody>
      </p:sp>
      <p:pic>
        <p:nvPicPr>
          <p:cNvPr id="6" name="Picture 5" descr="x500_c2a649fc-eedf-4e04-859a-987ae534fbee_600x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368" y="4519002"/>
            <a:ext cx="1648341" cy="1559331"/>
          </a:xfrm>
          <a:prstGeom prst="rect">
            <a:avLst/>
          </a:prstGeom>
        </p:spPr>
      </p:pic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69" y="4519002"/>
            <a:ext cx="1619263" cy="1531823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397" y="4601059"/>
            <a:ext cx="1558306" cy="14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03" y="109098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1736" y="465378"/>
            <a:ext cx="438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6600"/>
                </a:solidFill>
                <a:latin typeface="Bradley Hand ITC" panose="03070402050302030203" pitchFamily="66" charset="0"/>
              </a:rPr>
              <a:t>How we teach 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2121870"/>
            <a:ext cx="41088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Reading practice sessions are </a:t>
            </a:r>
            <a:r>
              <a:rPr lang="en-US" sz="2400" dirty="0">
                <a:solidFill>
                  <a:srgbClr val="3366FF"/>
                </a:solidFill>
              </a:rPr>
              <a:t>: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05556" y="2952866"/>
            <a:ext cx="2730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Timetabled 3 times a week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237" y="3775533"/>
            <a:ext cx="29370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Taught by trained teacher or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 teaching assistant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9595" y="4962029"/>
            <a:ext cx="2496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Taught in small groups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61137" y="2121869"/>
            <a:ext cx="1552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Books are </a:t>
            </a:r>
            <a:r>
              <a:rPr lang="en-US" sz="2000" dirty="0">
                <a:solidFill>
                  <a:srgbClr val="3366FF"/>
                </a:solidFill>
                <a:latin typeface="Bradley Hand ITC" panose="03070402050302030203" pitchFamily="66" charset="0"/>
              </a:rPr>
              <a:t>: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761137" y="2852203"/>
            <a:ext cx="26182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matched to children’s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secure phonic knowledge 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and word reading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761137" y="4154201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 read three times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827760" y="5146695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sent home</a:t>
            </a:r>
          </a:p>
        </p:txBody>
      </p:sp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3508" y="620634"/>
            <a:ext cx="756168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Reading Practice Books carefully matched so children can read 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fluently and independently</a:t>
            </a: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3 Reads </a:t>
            </a:r>
            <a:r>
              <a:rPr lang="mr-IN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–</a:t>
            </a:r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 each one begins with some quick sounds and words practice</a:t>
            </a: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Decoding</a:t>
            </a: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Prosody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      (intonation, expression)</a:t>
            </a:r>
          </a:p>
          <a:p>
            <a:pPr marL="342900" indent="-342900">
              <a:buAutoNum type="arabicPeriod"/>
            </a:pPr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3.   Comprehension</a:t>
            </a:r>
          </a:p>
          <a:p>
            <a:pPr marL="342900" indent="-342900">
              <a:buAutoNum type="arabicPeriod"/>
            </a:pPr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When children take their book home to read they should be 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95% fluent.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Please do not worry that a book is too easy </a:t>
            </a:r>
            <a:r>
              <a:rPr lang="mr-IN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–</a:t>
            </a:r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 your child needs to develop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fluency and confidence in reading.  Re-reading a book  they have had before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helps develop fluency </a:t>
            </a:r>
            <a:r>
              <a:rPr lang="mr-IN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–</a:t>
            </a:r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 this is the goal.</a:t>
            </a: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Celebrate their success!!!</a:t>
            </a:r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33303"/>
            <a:ext cx="3472783" cy="20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5935" y="179248"/>
            <a:ext cx="7741222" cy="7232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How do we decide which books children read?</a:t>
            </a:r>
          </a:p>
          <a:p>
            <a:endParaRPr lang="en-US" b="1" dirty="0"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Children are assessed, then LW matches which books 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Should be allocated for their secure phonic knowledge.</a:t>
            </a:r>
          </a:p>
          <a:p>
            <a:endParaRPr lang="en-US" b="1" dirty="0">
              <a:latin typeface="Bradley Hand ITC" panose="03070402050302030203" pitchFamily="66" charset="0"/>
            </a:endParaRPr>
          </a:p>
          <a:p>
            <a:endParaRPr lang="en-US" b="1" dirty="0"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Children will take their Reading Practice Book home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(after reading it 3 times in school). </a:t>
            </a: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Share the front cover page before reading – this 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cover sounds and words contained in the book.</a:t>
            </a: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Celebrate, praise, talk about the book with you child.</a:t>
            </a: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endParaRPr lang="en-US" b="1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Please make sure books are in book bags and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returned on Monday as they may be </a:t>
            </a: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needed for other groups.</a:t>
            </a:r>
          </a:p>
          <a:p>
            <a:endParaRPr lang="en-US" b="1" dirty="0">
              <a:latin typeface="Bradley Hand ITC" panose="03070402050302030203" pitchFamily="66" charset="0"/>
            </a:endParaRPr>
          </a:p>
          <a:p>
            <a:r>
              <a:rPr lang="en-US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Please look after our books.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x500_2a37ccd3-a672-4877-b56b-b9fb9356dbb6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996" y="826743"/>
            <a:ext cx="1427461" cy="1353233"/>
          </a:xfrm>
          <a:prstGeom prst="rect">
            <a:avLst/>
          </a:prstGeom>
        </p:spPr>
      </p:pic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710" y="1503359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132" y="2622323"/>
            <a:ext cx="1305301" cy="16133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4B95C4-180A-41A9-8877-F6F1C20301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2262" y="4093416"/>
            <a:ext cx="3091008" cy="252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7477" y="1204941"/>
            <a:ext cx="77280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Children will also bring home a ‘reading for pleasure book’ from our class library each week.</a:t>
            </a:r>
          </a:p>
          <a:p>
            <a:endParaRPr lang="en-US" sz="2400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To become lifelong readers, it is essential that they read for pleasure. </a:t>
            </a:r>
          </a:p>
          <a:p>
            <a:endParaRPr lang="en-US" sz="2400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Children </a:t>
            </a:r>
            <a:r>
              <a:rPr lang="en-US" sz="2400" b="1" dirty="0">
                <a:solidFill>
                  <a:srgbClr val="3366FF"/>
                </a:solidFill>
                <a:latin typeface="Bradley Hand ITC" panose="03070402050302030203" pitchFamily="66" charset="0"/>
              </a:rPr>
              <a:t>may not </a:t>
            </a:r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be able to read this book independently but these books offer a wealth of opportunities for talking about the pictures and enjoying the story or information text.</a:t>
            </a:r>
          </a:p>
          <a:p>
            <a:endParaRPr lang="en-US" sz="2400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Enjoy the book together and </a:t>
            </a:r>
          </a:p>
          <a:p>
            <a:r>
              <a:rPr lang="en-US" sz="2400" dirty="0">
                <a:solidFill>
                  <a:srgbClr val="3366FF"/>
                </a:solidFill>
                <a:latin typeface="Bradley Hand ITC" panose="03070402050302030203" pitchFamily="66" charset="0"/>
              </a:rPr>
              <a:t>foster a love </a:t>
            </a:r>
            <a:r>
              <a:rPr lang="en-US" sz="2400">
                <a:solidFill>
                  <a:srgbClr val="3366FF"/>
                </a:solidFill>
                <a:latin typeface="Bradley Hand ITC" panose="03070402050302030203" pitchFamily="66" charset="0"/>
              </a:rPr>
              <a:t>of reading. </a:t>
            </a:r>
            <a:endParaRPr lang="en-US" sz="2400" dirty="0">
              <a:solidFill>
                <a:srgbClr val="3366FF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986" y="4651203"/>
            <a:ext cx="1291082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512" y="4716874"/>
            <a:ext cx="1297391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029" y="1717239"/>
            <a:ext cx="1148062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84255" y="120032"/>
            <a:ext cx="58351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Supporting at home.</a:t>
            </a:r>
          </a:p>
          <a:p>
            <a:r>
              <a:rPr lang="en-US" sz="3600" b="1" dirty="0">
                <a:solidFill>
                  <a:srgbClr val="0000FF"/>
                </a:solidFill>
                <a:latin typeface="Bradley Hand ITC" panose="03070402050302030203" pitchFamily="66" charset="0"/>
              </a:rPr>
              <a:t>Reading for pleasure books</a:t>
            </a: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659" y="4857177"/>
            <a:ext cx="1394333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15" y="3015145"/>
            <a:ext cx="1061176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007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FF"/>
                </a:solidFill>
                <a:latin typeface="Bradley Hand ITC" panose="03070402050302030203" pitchFamily="66" charset="0"/>
              </a:rPr>
              <a:t>What else can parents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Bradley Hand ITC" panose="03070402050302030203" pitchFamily="66" charset="0"/>
              </a:rPr>
              <a:t>Please look at the Little </a:t>
            </a:r>
            <a:r>
              <a:rPr lang="en-US" sz="2800" dirty="0" err="1">
                <a:solidFill>
                  <a:srgbClr val="3366FF"/>
                </a:solidFill>
                <a:latin typeface="Bradley Hand ITC" panose="03070402050302030203" pitchFamily="66" charset="0"/>
              </a:rPr>
              <a:t>Wandle</a:t>
            </a:r>
            <a:r>
              <a:rPr lang="en-US" sz="2800" dirty="0">
                <a:solidFill>
                  <a:srgbClr val="3366FF"/>
                </a:solidFill>
                <a:latin typeface="Bradley Hand ITC" panose="03070402050302030203" pitchFamily="66" charset="0"/>
              </a:rPr>
              <a:t> videos and guidance for parents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Bradley Hand ITC" panose="03070402050302030203" pitchFamily="66" charset="0"/>
              </a:rPr>
              <a:t>Support children in learning the alphabetic code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Bradley Hand ITC" panose="03070402050302030203" pitchFamily="66" charset="0"/>
              </a:rPr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Bradley Hand ITC" panose="03070402050302030203" pitchFamily="66" charset="0"/>
              </a:rPr>
              <a:t>Share books with your children for pleasure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Bradley Hand ITC" panose="03070402050302030203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4B26D7-914A-4141-AD29-52264EF48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820334" y="1381694"/>
            <a:ext cx="6499389" cy="42852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B25A17-DA6F-4B9F-86AA-869FD078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8772" y="1574639"/>
            <a:ext cx="3084245" cy="356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8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ADF5-2923-4E34-A899-626893FFF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0B8BE-18C1-4EC9-8B42-6DF245EB8C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>
                <a:latin typeface="Bradley Hand ITC" panose="03070402050302030203" pitchFamily="66" charset="0"/>
              </a:rPr>
              <a:t>Websites for Phonics games:</a:t>
            </a:r>
          </a:p>
          <a:p>
            <a:pPr marL="0" indent="0">
              <a:buNone/>
            </a:pPr>
            <a:r>
              <a:rPr lang="en-GB" dirty="0">
                <a:latin typeface="Bradley Hand ITC" panose="03070402050302030203" pitchFamily="66" charset="0"/>
              </a:rPr>
              <a:t>    Phonics Play - </a:t>
            </a:r>
            <a:r>
              <a:rPr lang="en-GB" dirty="0">
                <a:latin typeface="Bradley Hand ITC" panose="03070402050302030203" pitchFamily="66" charset="0"/>
                <a:hlinkClick r:id="rId2"/>
              </a:rPr>
              <a:t>https://www.phonicsplay.co.uk/</a:t>
            </a:r>
            <a:r>
              <a:rPr lang="en-GB" dirty="0">
                <a:latin typeface="Bradley Hand ITC" panose="03070402050302030203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Bradley Hand ITC" panose="03070402050302030203" pitchFamily="66" charset="0"/>
              </a:rPr>
              <a:t>    Phonic Bloom - </a:t>
            </a:r>
            <a:r>
              <a:rPr lang="en-GB" dirty="0">
                <a:latin typeface="Bradley Hand ITC" panose="03070402050302030203" pitchFamily="66" charset="0"/>
                <a:hlinkClick r:id="rId3"/>
              </a:rPr>
              <a:t>https://www.phonicsbloom.com/</a:t>
            </a:r>
            <a:r>
              <a:rPr lang="en-GB" dirty="0">
                <a:latin typeface="Bradley Hand ITC" panose="03070402050302030203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Bradley Hand ITC" panose="03070402050302030203" pitchFamily="66" charset="0"/>
              </a:rPr>
              <a:t>    </a:t>
            </a:r>
            <a:r>
              <a:rPr lang="en-GB" dirty="0" err="1">
                <a:latin typeface="Bradley Hand ITC" panose="03070402050302030203" pitchFamily="66" charset="0"/>
              </a:rPr>
              <a:t>Topmarks</a:t>
            </a:r>
            <a:r>
              <a:rPr lang="en-GB" dirty="0">
                <a:latin typeface="Bradley Hand ITC" panose="03070402050302030203" pitchFamily="66" charset="0"/>
              </a:rPr>
              <a:t> - </a:t>
            </a:r>
            <a:r>
              <a:rPr lang="en-GB" dirty="0">
                <a:latin typeface="Bradley Hand ITC" panose="03070402050302030203" pitchFamily="66" charset="0"/>
                <a:hlinkClick r:id="rId4"/>
              </a:rPr>
              <a:t>https://www.topmarks.co.uk/english-games/5-7-years/letters-and-sounds</a:t>
            </a:r>
            <a:r>
              <a:rPr lang="en-GB" dirty="0">
                <a:latin typeface="Bradley Hand ITC" panose="03070402050302030203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/>
              <a:t>    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0559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8803" y="856859"/>
            <a:ext cx="624882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4400" dirty="0">
              <a:solidFill>
                <a:srgbClr val="0000FF"/>
              </a:solidFill>
              <a:latin typeface="Bradley Hand ITC" panose="03070402050302030203" pitchFamily="66" charset="0"/>
            </a:endParaRPr>
          </a:p>
          <a:p>
            <a:r>
              <a:rPr lang="en-US" sz="4400" dirty="0">
                <a:solidFill>
                  <a:srgbClr val="0000FF"/>
                </a:solidFill>
                <a:latin typeface="Bradley Hand ITC" panose="03070402050302030203" pitchFamily="66" charset="0"/>
              </a:rPr>
              <a:t>Thank you for joining us</a:t>
            </a:r>
          </a:p>
          <a:p>
            <a:endParaRPr lang="en-US" sz="4400" dirty="0">
              <a:solidFill>
                <a:srgbClr val="0000FF"/>
              </a:solidFill>
              <a:latin typeface="Bradley Hand ITC" panose="03070402050302030203" pitchFamily="66" charset="0"/>
            </a:endParaRPr>
          </a:p>
          <a:p>
            <a:r>
              <a:rPr lang="en-US" sz="4400" dirty="0">
                <a:solidFill>
                  <a:srgbClr val="0000FF"/>
                </a:solidFill>
                <a:latin typeface="Bradley Hand ITC" panose="03070402050302030203" pitchFamily="66" charset="0"/>
              </a:rPr>
              <a:t>Questions ???</a:t>
            </a:r>
          </a:p>
        </p:txBody>
      </p:sp>
    </p:spTree>
    <p:extLst>
      <p:ext uri="{BB962C8B-B14F-4D97-AF65-F5344CB8AC3E}">
        <p14:creationId xmlns:p14="http://schemas.microsoft.com/office/powerpoint/2010/main" val="83341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1824</TotalTime>
  <Words>1208</Words>
  <Application>Microsoft Office PowerPoint</Application>
  <PresentationFormat>On-screen Show (4:3)</PresentationFormat>
  <Paragraphs>185</Paragraphs>
  <Slides>23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Bradley Hand ITC</vt:lpstr>
      <vt:lpstr>Calibri</vt:lpstr>
      <vt:lpstr>Comic Sans MS</vt:lpstr>
      <vt:lpstr>Mangal</vt:lpstr>
      <vt:lpstr>Office Theme</vt:lpstr>
      <vt:lpstr>Welcome to our phonics information sharing session  08.11.23</vt:lpstr>
      <vt:lpstr> Phonics and Early Reading</vt:lpstr>
      <vt:lpstr>PowerPoint Presentation</vt:lpstr>
      <vt:lpstr>Did you know?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Jargon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else can parents do?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Neall</dc:creator>
  <cp:lastModifiedBy>J Larkham</cp:lastModifiedBy>
  <cp:revision>88</cp:revision>
  <dcterms:created xsi:type="dcterms:W3CDTF">2021-09-24T13:21:19Z</dcterms:created>
  <dcterms:modified xsi:type="dcterms:W3CDTF">2023-11-08T14:53:14Z</dcterms:modified>
</cp:coreProperties>
</file>